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2" r:id="rId5"/>
    <p:sldId id="261" r:id="rId6"/>
    <p:sldId id="264" r:id="rId7"/>
    <p:sldId id="266" r:id="rId8"/>
    <p:sldId id="267" r:id="rId9"/>
    <p:sldId id="269" r:id="rId10"/>
    <p:sldId id="271" r:id="rId11"/>
    <p:sldId id="272" r:id="rId12"/>
    <p:sldId id="273" r:id="rId13"/>
    <p:sldId id="274" r:id="rId14"/>
    <p:sldId id="276" r:id="rId15"/>
    <p:sldId id="258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C33"/>
    <a:srgbClr val="585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7518" y="562526"/>
            <a:ext cx="7632442" cy="2387600"/>
          </a:xfrm>
        </p:spPr>
        <p:txBody>
          <a:bodyPr anchor="b"/>
          <a:lstStyle>
            <a:lvl1pPr algn="l">
              <a:defRPr sz="60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7516" y="4152122"/>
            <a:ext cx="7632444" cy="1105678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12" y="5257800"/>
            <a:ext cx="2350013" cy="117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5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131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218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841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68963"/>
          </a:xfrm>
          <a:prstGeom prst="rect">
            <a:avLst/>
          </a:prstGeom>
          <a:solidFill>
            <a:srgbClr val="96B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02" y="242596"/>
            <a:ext cx="11523306" cy="8117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963"/>
            <a:ext cx="12192000" cy="4777274"/>
          </a:xfrm>
          <a:noFill/>
        </p:spPr>
        <p:txBody>
          <a:bodyPr/>
          <a:lstStyle>
            <a:lvl1pPr marL="269875" indent="0"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>
              <a:defRPr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167" y="6195062"/>
            <a:ext cx="4071833" cy="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8" y="6105398"/>
            <a:ext cx="478537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268963"/>
          </a:xfrm>
          <a:prstGeom prst="rect">
            <a:avLst/>
          </a:prstGeom>
          <a:solidFill>
            <a:srgbClr val="96B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902" y="242596"/>
            <a:ext cx="11523306" cy="81176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hr-HR" dirty="0" smtClean="0"/>
              <a:t>Hvala na pažnji!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167" y="6213724"/>
            <a:ext cx="4071833" cy="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2" y="6124060"/>
            <a:ext cx="478537" cy="71932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 userDrawn="1"/>
        </p:nvSpPr>
        <p:spPr>
          <a:xfrm>
            <a:off x="7557796" y="1778014"/>
            <a:ext cx="4222666" cy="3905250"/>
          </a:xfrm>
          <a:prstGeom prst="rect">
            <a:avLst/>
          </a:prstGeom>
          <a:solidFill>
            <a:srgbClr val="96BC33"/>
          </a:solidFill>
        </p:spPr>
        <p:txBody>
          <a:bodyPr vert="horz" lIns="360000" tIns="45720" rIns="432000" bIns="45720" rtlCol="0" anchor="ctr">
            <a:normAutofit fontScale="70000" lnSpcReduction="20000"/>
          </a:bodyPr>
          <a:lstStyle>
            <a:lvl1pPr marL="269875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85963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hr-HR" b="1" cap="all" dirty="0" smtClean="0">
                <a:solidFill>
                  <a:schemeClr val="bg1"/>
                </a:solidFill>
              </a:rPr>
              <a:t>Agencija za plaćanja u poljoprivredi, ribarstvu i ruralnom razvoju  </a:t>
            </a:r>
          </a:p>
          <a:p>
            <a:pPr marL="271463">
              <a:lnSpc>
                <a:spcPct val="120000"/>
              </a:lnSpc>
              <a:buFont typeface="Arial" panose="020B0604020202020204" pitchFamily="34" charset="0"/>
              <a:buNone/>
            </a:pPr>
            <a:endParaRPr lang="hr-HR" sz="1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Ulica grada Vukovara 269d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10 000 Zagreb</a:t>
            </a:r>
          </a:p>
          <a:p>
            <a:endParaRPr lang="hr-HR" sz="1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+385 1 6002 700 (centrala) 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+385 1 6002 742 (informiranje</a:t>
            </a:r>
            <a:r>
              <a:rPr lang="hr-HR" dirty="0" smtClean="0">
                <a:solidFill>
                  <a:schemeClr val="bg1"/>
                </a:solidFill>
              </a:rPr>
              <a:t>)</a:t>
            </a:r>
          </a:p>
          <a:p>
            <a:endParaRPr lang="hr-HR" sz="14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www.apprrr.hr</a:t>
            </a:r>
          </a:p>
          <a:p>
            <a:pPr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bg1"/>
                </a:solidFill>
              </a:rPr>
              <a:t>info@apprrr.hr</a:t>
            </a:r>
            <a:endParaRPr lang="hr-HR" sz="2600" dirty="0">
              <a:solidFill>
                <a:schemeClr val="bg1"/>
              </a:solidFill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 rotWithShape="1">
          <a:blip r:embed="rId4"/>
          <a:srcRect r="6389"/>
          <a:stretch/>
        </p:blipFill>
        <p:spPr>
          <a:xfrm>
            <a:off x="478537" y="1743886"/>
            <a:ext cx="5929438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28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705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128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193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56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135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3A0C-3612-4ECC-8C30-362E3DB22A9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98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3A0C-3612-4ECC-8C30-362E3DB22A98}" type="datetimeFigureOut">
              <a:rPr lang="hr-HR" smtClean="0"/>
              <a:t>22.2.2018.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1E7A-ADD3-4414-AAC2-FE38138BF40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66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LEADER LAG – MJERA19 – PODMJERA 19.3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NATJEČAJ ZA PROVEDBU TIPA OPERACIJE 19.3.1 „PRIPREMA AKTIVNOSTI PROJEKTA SURADNJE” i 19.3.2. „PROVEDBA AKTIVNOSTI PROJEKTA SURADNJE”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03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PODMJERA 19.3. (uvjeti prihvatljivosti)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0850" indent="-180975" algn="just"/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ilj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tip ili tematsko područje planiranog projekta suradnje mora biti opisano ili navedeno u odabranoj 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LRS </a:t>
            </a:r>
          </a:p>
          <a:p>
            <a:pPr marL="450850" indent="-180975" algn="just"/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pripremu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i/ili provedbu projekta suradnje moraju biti uključena minimalno dva partnera</a:t>
            </a:r>
          </a:p>
          <a:p>
            <a:pPr algn="just"/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Ukoliko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partner izvan područja Unije isti se mora nalaziti na ruralnom području	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450850" indent="-180975" algn="just"/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riprema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 provedba aktivnosti suradnje mora se provoditi na području partnera koji planiraju sudjelovati ili sudjeluju u provedbi projekta suradnje</a:t>
            </a:r>
          </a:p>
          <a:p>
            <a:pPr marL="450850" indent="-182563" algn="just"/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 ostvariti minimalni broj bodova sukladno kriterijima odabira 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 Zahtjeva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potporu</a:t>
            </a:r>
            <a:endParaRPr lang="hr-HR" sz="3000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0850" indent="-180975" algn="just"/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Izgradnja i/ili rekonstrukcija i/ili opremanje unutar projekta suradnje moraju biti namijenjene javnoj upotrebi/korištenju (u edukativnom, kulturnom, sportskom, rekreativnom i socijalnom smislu) i moraju biti javno dostupni različitim pojedincima i interesnim 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skupinama </a:t>
            </a:r>
            <a:endParaRPr lang="hr-HR" sz="3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1337" lvl="1" indent="0" algn="just">
              <a:buNone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hr-HR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2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PODMJERA 19.3. (Sporazum o suradnji)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partneri na projektu moraju sklopiti </a:t>
            </a:r>
            <a:r>
              <a:rPr lang="hr-HR" sz="3000" b="1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Sporazum o suradnji 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 sadrži: </a:t>
            </a:r>
          </a:p>
          <a:p>
            <a:pPr marL="1143000" lvl="1" indent="-4572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podatci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partnerima u projektu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suradnje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(naziv, adresa, kontakt podatci, itd.)</a:t>
            </a:r>
          </a:p>
          <a:p>
            <a:pPr marL="1143000" lvl="1" indent="-4572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naziv i logo projekta suradnje (ako postoji)</a:t>
            </a:r>
          </a:p>
          <a:p>
            <a:pPr marL="1143000" lvl="1" indent="-4572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opis glavnih ciljeva i očekivanih rezultata projekta suradnje koji moraju biti mjerljivi </a:t>
            </a:r>
          </a:p>
          <a:p>
            <a:pPr marL="1143000" lvl="1" indent="-4572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planirane aktivnosti kako bi projekt ostvario cilj</a:t>
            </a:r>
          </a:p>
          <a:p>
            <a:pPr marL="1143000" lvl="1" indent="-4572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definiranje grupe korisnika kojima je namijenjen projekt suradnje ili grupa korisnika od koje se očekuje sudjelovanje u projektu suradnje </a:t>
            </a:r>
          </a:p>
          <a:p>
            <a:pPr marL="1143000" lvl="1" indent="-4572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imenovanje glavnog partnera i ukoliko niti jedan odabrani LAG nije glavni partner u transnacionalnom projektu suradnje, onda se mora imenovati LAG koji je nacionalni koordinator</a:t>
            </a:r>
          </a:p>
          <a:p>
            <a:pPr marL="1143000" lvl="1" indent="-4572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imenovanje koordinatora projekta, odnosno osobe koja je zadužena za implementaciju, financiranje, promociju i praćenje projekta suradnje i ukoliko niti jedan odabrani LAG nije glavni partner u transnacionalnom projektu suradnje, onda se mora imenovati osoba koja je nacionalni koordinator. Koordinator projekta mora imati sve potrebne kvalifikacije za obavljanje navedenog posla.   </a:t>
            </a:r>
          </a:p>
          <a:p>
            <a:pPr marL="1143000" lvl="1" indent="-45720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aktivnosti, uloga i zadaće svakog partnera u organizaciji, provedbi i praćenju projekta suradnje</a:t>
            </a:r>
          </a:p>
          <a:p>
            <a:pPr algn="just">
              <a:buNone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1337" lvl="1" indent="0" algn="just">
              <a:buNone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endParaRPr lang="hr-H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hr-HR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600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PODMJERA 19.3. (Sporazum o suradnji)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lvl="1" indent="-457200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lokacija gdje će projekt suradnje bit proveden  </a:t>
            </a:r>
          </a:p>
          <a:p>
            <a:pPr marL="1143000" lvl="1" indent="-457200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ukupni financijski plan projekta s jasnom razdiobom aktivnosti i troškova između partnera</a:t>
            </a:r>
          </a:p>
          <a:p>
            <a:pPr marL="1143000" lvl="1" indent="-457200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vremensko trajanje projekta, s datumom početka i završetka projekta suradnje </a:t>
            </a:r>
          </a:p>
          <a:p>
            <a:pPr marL="1143000" lvl="1" indent="-457200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prava i obveze između partnera</a:t>
            </a:r>
          </a:p>
          <a:p>
            <a:pPr marL="1143000" lvl="1" indent="-457200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 na izmjenu i raskid Sporazuma, s jasnim odredbama kada se Sporazum ne smije izmijeniti ili raskinuti </a:t>
            </a:r>
          </a:p>
          <a:p>
            <a:pPr marL="1143000" lvl="1" indent="-457200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ukoliko partneri dozvole, klauzule oko uključivanja novih partnera</a:t>
            </a:r>
          </a:p>
          <a:p>
            <a:pPr marL="541338" indent="-271463" algn="just"/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glavnog partnera može se odnositi najviše do 60 % ukupnih troškova projekta suradnje</a:t>
            </a:r>
            <a:r>
              <a:rPr lang="hr-HR" sz="26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</a:t>
            </a:r>
            <a:endParaRPr lang="hr-HR" sz="2600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1338" indent="-271463" algn="just"/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financijski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projekta kao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bitan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 Sporazuma o suradnji </a:t>
            </a:r>
          </a:p>
          <a:p>
            <a:pPr algn="just">
              <a:buNone/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1337" lvl="1" indent="0" algn="just">
              <a:buNone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endParaRPr lang="hr-H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hr-HR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16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PODMJERA 19.3. (prihvatljivi troškovi)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1338" lvl="1" indent="-271463" algn="just">
              <a:spcBef>
                <a:spcPts val="1000"/>
              </a:spcBef>
              <a:spcAft>
                <a:spcPts val="600"/>
              </a:spcAft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prihvatljivi troškovi unutar provedbe projekta suradnje (TOP 19.3.2.) su npr.:</a:t>
            </a:r>
          </a:p>
          <a:p>
            <a:pPr marL="800100" lvl="1" indent="-342900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troškovi organiziranja sastanaka/konferencija/radionica između partnera u svrhu provedbe projekta suradnje</a:t>
            </a:r>
          </a:p>
          <a:p>
            <a:pPr marL="800100" lvl="1" indent="-342900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troškovi istraživanja i razvoja, uključujući licencne i patentne naknade </a:t>
            </a:r>
          </a:p>
          <a:p>
            <a:pPr marL="800100" lvl="1" indent="-342900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kupnja sjemena i sadnog materijala višegodišnjih biljaka (najviše do 20% ukupnih troškova projekta)</a:t>
            </a:r>
          </a:p>
          <a:p>
            <a:pPr marL="800100" lvl="1" indent="-342900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građenje  i/ili opremanje građevina, uključujući računalni hardver i softver samo za potrebe projekta (najviše do 10% ukupnih troškova projekta)  </a:t>
            </a:r>
          </a:p>
          <a:p>
            <a:pPr marL="800100" lvl="1" indent="-342900" algn="just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troškovi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najma ureda, soba, zemljište i opreme koja je u svrhu provedbe projekta suradnje (najviše do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ukupnih troškova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projekta)</a:t>
            </a: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postavljanje i obilježavanje turističkih ruta, obrazovnih ili okolišnih putova, uključujući prirodne spomenike i povijesne, prirodne, kulturne i vjerske objekte </a:t>
            </a:r>
          </a:p>
          <a:p>
            <a:pPr marL="800100" lvl="1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priprema, održavanje i ažuriranje mrežne stranice projekta suradnje</a:t>
            </a:r>
          </a:p>
          <a:p>
            <a:pPr marL="800100" lvl="1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naknada za rad prevoditelja (prijevod pisanih materijala)</a:t>
            </a:r>
          </a:p>
          <a:p>
            <a:pPr marL="800100" lvl="1" indent="-342900"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izrada analiza, studija i ostale dokumentacije u svrhu praćenja i evaluacije projekta suradnje  </a:t>
            </a:r>
          </a:p>
          <a:p>
            <a:pPr marL="800100" lvl="1" indent="-342900"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naknada za rad stručnjaka (temeljem ugovora o djelu/autorskom honoraru i slično) vezanih uz  projekt suradnje (izrada stručnih podloga, kraćih analiza stanja, prijedloga aktivnosti, edukacija/treninga/seminara) uključujući i koordinatore projekata suradnje</a:t>
            </a:r>
            <a:endParaRPr lang="hr-HR" sz="3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1337" lvl="1" indent="0" algn="just">
              <a:buNone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hr-HR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42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PODMJERA 19.3. (primjeri dobre prakse)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1337" lvl="1" indent="0" algn="just">
              <a:buNone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hr-HR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252" y="1517709"/>
            <a:ext cx="3405515" cy="230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767" y="1517709"/>
            <a:ext cx="2998886" cy="2308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4237" y="3826509"/>
            <a:ext cx="3405515" cy="22197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9653" y="1517709"/>
            <a:ext cx="2897229" cy="230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9752" y="3826509"/>
            <a:ext cx="2821392" cy="22120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11144" y="3826509"/>
            <a:ext cx="1372372" cy="221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Hvala na pažnji!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2">
                    <a:lumMod val="25000"/>
                  </a:schemeClr>
                </a:solidFill>
              </a:rPr>
              <a:t>LEADER - CLLD pristup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0850" indent="-180975" algn="just" defTabSz="354013"/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CLLD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hr-HR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(nego. Community Led Local Development- lokalni razvoj pod vodstvom zajednice)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je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mehanizam za uključivanje partnera na lokalnoj razini, uključujući i predstavnike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civilnog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društva i lokalne gospodarske dionike, u izradu i provedbu integrirane lokalne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razvojne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strategije koja pomaže njihovom području u prijelazu k održivoj budućnosti</a:t>
            </a:r>
          </a:p>
          <a:p>
            <a:pPr algn="just">
              <a:tabLst>
                <a:tab pos="450850" algn="l"/>
              </a:tabLst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(franc. Liaison Entre Ćatinom de Développement de l’Economie Rurale – veze </a:t>
            </a:r>
            <a:r>
              <a:rPr lang="hr-HR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među </a:t>
            </a:r>
            <a:r>
              <a:rPr lang="hr-HR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aktivnostima za razvoj ruralnog gospodarstva)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mehanizam provedbe mjera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politike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ruralnog razvoja Europske unije, a temelji se na realizaciji lokalnih razvojnih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strategija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kojima upravljaju lokalne akcijske grupe</a:t>
            </a:r>
          </a:p>
          <a:p>
            <a:pPr marL="450850" indent="-180975" algn="just">
              <a:tabLst>
                <a:tab pos="622300" algn="l"/>
              </a:tabLst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Politika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ruralnog razvoja se provodi putem jednog od ESI fonda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→ </a:t>
            </a:r>
            <a:r>
              <a:rPr lang="hr-HR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EAFRD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(European Agricultural Fund for Rural Development)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→ </a:t>
            </a:r>
            <a:r>
              <a:rPr lang="hr-HR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EPFRR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(Europski poljoprivredni fond za ruralni razvoj)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38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Alokacija za M19 (PRR 2014. – 2020.) 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182563" algn="just">
              <a:tabLst>
                <a:tab pos="450850" algn="l"/>
              </a:tabLst>
            </a:pPr>
            <a:r>
              <a:rPr lang="hr-HR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EPFRR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provodi putem PRR 2014. – 2020. (Programa ruralnog razvoja Republike Hrvatske za razdoblje) </a:t>
            </a:r>
          </a:p>
          <a:p>
            <a:pPr algn="just"/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Alokacija sredstava u PRR 2014. – 2020. = 2,4 milijarde EUR</a:t>
            </a:r>
          </a:p>
          <a:p>
            <a:pPr marL="450850" indent="-180975" algn="just"/>
            <a:r>
              <a:rPr lang="hr-HR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M19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»Potpora lokalnom razvoju u okviru inicijative LEADER (CLLD – lokalni razvoj pod vodstvom zajednice)« 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→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jedna od mjera iz PRR 2014. – 2020.  (uz M4, M6, M7, M8)</a:t>
            </a:r>
          </a:p>
          <a:p>
            <a:pPr algn="just"/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Alokacija sredstava za M19   = 68 milijuna EUR (3,5% PRR)</a:t>
            </a:r>
          </a:p>
          <a:p>
            <a:pPr marL="450850" indent="-180975" algn="just"/>
            <a:r>
              <a:rPr lang="hr-HR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M19 provode LOKALNE AKCIJSKE GUPE (LAG-ovi)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→ partnerstvo predstavnika javnog, gospodarskog i civilnog sektora određenog ruralnog područja koje je osnovano s namjerom izrade i provedbe lokalne razvojne strategije tog područja</a:t>
            </a:r>
          </a:p>
          <a:p>
            <a:pPr algn="just"/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MONOFONDOVSKI PRISTUP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→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 – ovi provode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isključivo EAFRD</a:t>
            </a: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055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M19 - podmjere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0850" indent="-180975" algn="just">
              <a:spcBef>
                <a:spcPts val="600"/>
              </a:spcBef>
              <a:spcAft>
                <a:spcPts val="600"/>
              </a:spcAft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Lokalna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razvojna strategija (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LRS) je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CLLD strategija tj. strateški plansko-razvojni  dokument koji donosi i provodi LAG za područje koje obuhvaća → Program ruralnog razvoja u „malome”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M19 postoje 4 Podmjere:</a:t>
            </a: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Podmjera 19.1. „Pripremna pomoć“ (izrada LRS)</a:t>
            </a: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Podmjera 19.2. „Provedba operacija unutar CLLD strategije“ (provedba LRS)</a:t>
            </a: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r>
              <a:rPr lang="hr-HR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Podmjera 19.3 „Priprema i provedba aktivnosti suradnje LAG-a“ (projekti suradnje)</a:t>
            </a:r>
          </a:p>
          <a:p>
            <a:pPr marL="1143000" lvl="1" indent="-4572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Podmjera 19.4 „Tekući troškovi i animacija (operativni troškovi i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animacija)</a:t>
            </a:r>
          </a:p>
          <a:p>
            <a:pPr marL="269875" lvl="1" indent="0" algn="just">
              <a:spcBef>
                <a:spcPts val="600"/>
              </a:spcBef>
              <a:spcAft>
                <a:spcPts val="600"/>
              </a:spcAft>
            </a:pPr>
            <a:r>
              <a:rPr lang="hr-HR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 Podmjeri 19.3. postoje </a:t>
            </a:r>
            <a:r>
              <a:rPr lang="hr-HR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tipa operacije:</a:t>
            </a:r>
          </a:p>
          <a:p>
            <a:pPr marL="1143000" lvl="1" indent="-4572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 operacije 19.3.1. „Priprema aktivnosti projekta suradnje“ </a:t>
            </a:r>
          </a:p>
          <a:p>
            <a:pPr marL="1143000" lvl="1" indent="-4572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 operacije 19.3.2. „Provedba aktivnosti projekta suradnje“</a:t>
            </a:r>
          </a:p>
        </p:txBody>
      </p:sp>
    </p:spTree>
    <p:extLst>
      <p:ext uri="{BB962C8B-B14F-4D97-AF65-F5344CB8AC3E}">
        <p14:creationId xmlns:p14="http://schemas.microsoft.com/office/powerpoint/2010/main" val="33254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O LAG-ovima 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0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 </a:t>
            </a:r>
            <a:r>
              <a:rPr lang="hr-HR" sz="3000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LAG-a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odabrana za Provedbu podmjere 19.2., 19.3. i 19.4.  (provedbu LRS)</a:t>
            </a:r>
          </a:p>
          <a:p>
            <a:pPr algn="just">
              <a:spcAft>
                <a:spcPts val="600"/>
              </a:spcAft>
            </a:pP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Dodijeljeno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(ugovoreno) 463 milijuna kuna od toga: </a:t>
            </a: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Podmjera 19.2. = 353 milijuna HRK</a:t>
            </a: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r>
              <a:rPr lang="hr-HR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Podmjera 19.3. = 18 milijuna HRK  (5% od 19.2.)</a:t>
            </a: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Podmjera 19.4. = 92 milijuna HRK  (25% od 19.2. + 19.3.)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69875" lvl="1" indent="0" algn="just">
              <a:lnSpc>
                <a:spcPct val="100000"/>
              </a:lnSpc>
              <a:spcBef>
                <a:spcPts val="1000"/>
              </a:spcBef>
            </a:pP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Karakteristike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LAG-ova:</a:t>
            </a:r>
          </a:p>
          <a:p>
            <a:pPr marL="1143000" lvl="1" indent="-457200" algn="just">
              <a:lnSpc>
                <a:spcPct val="110000"/>
              </a:lnSpc>
              <a:buFont typeface="Wingdings" panose="05000000000000000000" pitchFamily="2" charset="2"/>
              <a:buChar char="Ø"/>
              <a:tabLst>
                <a:tab pos="1073150" algn="l"/>
              </a:tabLst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registrirane i djeluju sukladno Zakonu o udrugama (prvi LAG-ovi osnovani 2009.)</a:t>
            </a:r>
          </a:p>
          <a:p>
            <a:pPr marL="1143000" lvl="1" indent="-4572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073150" algn="l"/>
              </a:tabLst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obuhvaćaju ruralno područje s više od 10.000, a manje od 150.000 stanovnika </a:t>
            </a:r>
          </a:p>
          <a:p>
            <a:pPr marL="1143000" lvl="1" indent="-4572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073150" algn="l"/>
              </a:tabLst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minimalno 5 JLS-a u svom sastavu → JLS moraju biti međusobno izravno povezani kopnom, morem ili vodom</a:t>
            </a:r>
          </a:p>
          <a:p>
            <a:pPr marL="1143000" lvl="1" indent="-45720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1073150" algn="l"/>
              </a:tabLst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razini donošenja odluka niti javne vlasti, a niti jedna pojedinačna interesna skupina ne smiju imati više od 49% glasačkih prava → čl. 32. st. 2. točka b) Uredbe (EU) br. 1303/2013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11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Karta LAG-ova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24000"/>
            <a:ext cx="10837334" cy="452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0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Zakonodavstvo (EU i RH)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Uredbe (EU) br.:</a:t>
            </a:r>
          </a:p>
          <a:p>
            <a:pPr marL="1073150" indent="-3540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87425" algn="l"/>
              </a:tabLst>
            </a:pPr>
            <a:r>
              <a:rPr lang="hr-HR" sz="2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1303/2013 - čl. 32. – 35. </a:t>
            </a:r>
          </a:p>
          <a:p>
            <a:pPr marL="1073150" indent="-3540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87425" algn="l"/>
              </a:tabLst>
            </a:pPr>
            <a:r>
              <a:rPr lang="hr-HR" sz="2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1305/2013 - čl. 42. - 45.</a:t>
            </a:r>
          </a:p>
          <a:p>
            <a:pPr marL="1073150" indent="-3540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  <a:tabLst>
                <a:tab pos="987425" algn="l"/>
              </a:tabLst>
            </a:pPr>
            <a:r>
              <a:rPr lang="hr-HR" sz="2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809/2014 - čl. 46. i 40.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hr-HR" sz="33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ruralnog razvoja Republike Hrvatske za razdoblje 2014. – 2020.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 o udrugama (NN br. 74/14, 70/17)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Pravilnik o provedbi podmjere 19.2., Podmjere 19.3. i Podmjere 19.4. (NN br. 96/2017)</a:t>
            </a:r>
            <a:endParaRPr lang="hr-HR" sz="3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0850" indent="-180975" algn="just">
              <a:spcBef>
                <a:spcPts val="1200"/>
              </a:spcBef>
              <a:spcAft>
                <a:spcPts val="600"/>
              </a:spcAft>
            </a:pP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Uredba 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kriterijima, mjerilima i postupcima financiranja i ugovaranja programa i </a:t>
            </a:r>
            <a:r>
              <a:rPr lang="hr-HR" sz="3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projekata </a:t>
            </a:r>
            <a:r>
              <a:rPr lang="hr-HR" sz="3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interesa za opće dobro koje provode udruge (NN br. 26/2015)</a:t>
            </a:r>
          </a:p>
          <a:p>
            <a:pPr algn="just">
              <a:buNone/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PODMJERA 19.3. (tipovi operacije i javna potpora)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Tip operacije 19.3.1.</a:t>
            </a: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priprema međuteritorijalnih i/ili transnacionalnih projekata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suradnje</a:t>
            </a: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iznos javne potpore = max 20% od iznosa za 19.3.2.</a:t>
            </a:r>
          </a:p>
          <a:p>
            <a:pPr algn="just"/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Tip operacije 19.3.2.</a:t>
            </a: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provedba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međuteritorijalnih i/ili transnacionalnih projekata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suradnje</a:t>
            </a: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iznos javne potpore = iznos za 19.2. * 5%, max 100.000 eur </a:t>
            </a:r>
          </a:p>
          <a:p>
            <a:pPr marL="450850" indent="-180975" algn="just">
              <a:lnSpc>
                <a:spcPct val="100000"/>
              </a:lnSpc>
              <a:spcAft>
                <a:spcPts val="600"/>
              </a:spcAft>
            </a:pP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Međuteritorijalni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projekti suradnje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- projekti suradnje </a:t>
            </a:r>
            <a:r>
              <a:rPr lang="hr-HR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između partnera koji djeluju </a:t>
            </a:r>
            <a:r>
              <a:rPr lang="hr-HR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 unutar </a:t>
            </a:r>
            <a:r>
              <a:rPr lang="hr-HR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RH</a:t>
            </a:r>
          </a:p>
          <a:p>
            <a:pPr marL="450850" indent="-180975" algn="just">
              <a:lnSpc>
                <a:spcPct val="110000"/>
              </a:lnSpc>
              <a:spcBef>
                <a:spcPts val="0"/>
              </a:spcBef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Transnacionalni projekti suradnje - projekti suradnje između partnera koji djeluju izvan granice RH</a:t>
            </a: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945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>
                    <a:lumMod val="25000"/>
                  </a:schemeClr>
                </a:solidFill>
              </a:rPr>
              <a:t>PODMJERA 19.3. (natječaj i prihvatljivi korisnici )</a:t>
            </a:r>
            <a:endParaRPr lang="hr-H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Natječaj za tip operacije 19.3.1. i 19.3.2. se planira objaviti do kraja ožujka/2018.</a:t>
            </a:r>
          </a:p>
          <a:p>
            <a:pPr algn="just"/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Mogući prolongacija za travanj/2018. </a:t>
            </a:r>
          </a:p>
          <a:p>
            <a:pPr algn="just"/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ustav kontinuiranih prijava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→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otvoren natječaj do kraja 2018.     </a:t>
            </a:r>
          </a:p>
          <a:p>
            <a:pPr algn="just"/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Alokacija natječaja:   18 milijuna HRK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→ 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330.000,00 HRK/LAG</a:t>
            </a:r>
          </a:p>
          <a:p>
            <a:pPr algn="just"/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Prihvatljivi korisnici su odabrani LAG-ovi unutar M19</a:t>
            </a:r>
          </a:p>
          <a:p>
            <a:pPr algn="just"/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artneri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odabranom LAG-u u pripremi/provedbi projekta suradnje mogu biti:</a:t>
            </a:r>
          </a:p>
          <a:p>
            <a:pPr marL="892175" lvl="1" indent="-350838"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drugi LAG odobren od strane nadležnog tijela za razdoblje 2014. – 2020. (LAG-ovi unutar i izvan EU)</a:t>
            </a:r>
          </a:p>
          <a:p>
            <a:pPr marL="892175" lvl="1" indent="-350838"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lokalno, javno-privatno partnerstvo u ruralnom ili urbanom području koje provodi neki oblik razvojne strategije sukladno članku 44. stavku 2. Uredbe (EU) br. 1305/2013 </a:t>
            </a:r>
            <a:r>
              <a:rPr lang="hr-HR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</a:t>
            </a:r>
            <a:r>
              <a:rPr lang="hr-HR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udruge, zaklade, fondovi)</a:t>
            </a: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r-HR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1337" lvl="1" indent="0" algn="just">
              <a:buNone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lvl="1" indent="-457200" algn="just">
              <a:buFont typeface="Wingdings" panose="05000000000000000000" pitchFamily="2" charset="2"/>
              <a:buChar char="Ø"/>
            </a:pPr>
            <a:endParaRPr lang="hr-HR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endParaRPr lang="hr-HR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13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CBDAA3F-BBDF-43FD-83BC-27546F6E2E93}" vid="{94E7C4AF-47E5-4DB5-A1E2-01D0C4137E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apprrr_ppt_GREEN2</Template>
  <TotalTime>228</TotalTime>
  <Words>1019</Words>
  <Application>Microsoft Office PowerPoint</Application>
  <PresentationFormat>Widescreen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Open Sans Light</vt:lpstr>
      <vt:lpstr>Symbol</vt:lpstr>
      <vt:lpstr>Wingdings</vt:lpstr>
      <vt:lpstr>Office Theme</vt:lpstr>
      <vt:lpstr>LEADER LAG – MJERA19 – PODMJERA 19.3 </vt:lpstr>
      <vt:lpstr>LEADER - CLLD pristup</vt:lpstr>
      <vt:lpstr>Alokacija za M19 (PRR 2014. – 2020.) </vt:lpstr>
      <vt:lpstr>M19 - podmjere</vt:lpstr>
      <vt:lpstr>O LAG-ovima </vt:lpstr>
      <vt:lpstr>Karta LAG-ova</vt:lpstr>
      <vt:lpstr>Zakonodavstvo (EU i RH)</vt:lpstr>
      <vt:lpstr>PODMJERA 19.3. (tipovi operacije i javna potpora)</vt:lpstr>
      <vt:lpstr>PODMJERA 19.3. (natječaj i prihvatljivi korisnici )</vt:lpstr>
      <vt:lpstr>PODMJERA 19.3. (uvjeti prihvatljivosti)</vt:lpstr>
      <vt:lpstr>PODMJERA 19.3. (Sporazum o suradnji)</vt:lpstr>
      <vt:lpstr>PODMJERA 19.3. (Sporazum o suradnji)</vt:lpstr>
      <vt:lpstr>PODMJERA 19.3. (prihvatljivi troškovi)</vt:lpstr>
      <vt:lpstr>PODMJERA 19.3. (primjeri dobre prakse)</vt:lpstr>
      <vt:lpstr>Hvala na pažnji!</vt:lpstr>
    </vt:vector>
  </TitlesOfParts>
  <Company>APPRRR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Božana Bešlić</dc:creator>
  <cp:lastModifiedBy>Ivo Dolić</cp:lastModifiedBy>
  <cp:revision>23</cp:revision>
  <dcterms:created xsi:type="dcterms:W3CDTF">2017-12-08T15:22:43Z</dcterms:created>
  <dcterms:modified xsi:type="dcterms:W3CDTF">2018-02-22T07:55:40Z</dcterms:modified>
</cp:coreProperties>
</file>